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1" r:id="rId1"/>
  </p:sldMasterIdLst>
  <p:notesMasterIdLst>
    <p:notesMasterId r:id="rId12"/>
  </p:notesMasterIdLst>
  <p:handoutMasterIdLst>
    <p:handoutMasterId r:id="rId13"/>
  </p:handoutMasterIdLst>
  <p:sldIdLst>
    <p:sldId id="399" r:id="rId2"/>
    <p:sldId id="561" r:id="rId3"/>
    <p:sldId id="570" r:id="rId4"/>
    <p:sldId id="568" r:id="rId5"/>
    <p:sldId id="567" r:id="rId6"/>
    <p:sldId id="563" r:id="rId7"/>
    <p:sldId id="569" r:id="rId8"/>
    <p:sldId id="564" r:id="rId9"/>
    <p:sldId id="571" r:id="rId10"/>
    <p:sldId id="566" r:id="rId11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-65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-133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-2000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-268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5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C00000"/>
    <a:srgbClr val="006600"/>
    <a:srgbClr val="FFFFFF"/>
    <a:srgbClr val="FF9900"/>
    <a:srgbClr val="4D4D4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3899" autoAdjust="0"/>
  </p:normalViewPr>
  <p:slideViewPr>
    <p:cSldViewPr>
      <p:cViewPr varScale="1">
        <p:scale>
          <a:sx n="154" d="100"/>
          <a:sy n="154" d="100"/>
        </p:scale>
        <p:origin x="348" y="114"/>
      </p:cViewPr>
      <p:guideLst>
        <p:guide orient="horz" pos="1620"/>
        <p:guide pos="26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136" y="-90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A3D871-EAA3-4027-B145-3DBFA8A283B9}" type="datetimeFigureOut">
              <a:rPr lang="ru-RU" altLang="ru-RU"/>
              <a:pPr>
                <a:defRPr/>
              </a:pPr>
              <a:t>03.08.2023</a:t>
            </a:fld>
            <a:endParaRPr lang="ru-RU" alt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67F6F6-F350-4DCF-AB38-7A6DD84B1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1522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B82AC-E3B8-4DAD-9A4A-95AD8EBDE9F4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8188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BB39B2-53C0-410F-A414-C1113704A4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1129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587797-5BF9-4B0F-80F5-E57E0FF5086A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0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2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6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2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1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7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0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5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1989B-2E03-4C47-9E64-521DF46528C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1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>
              <a:defRPr/>
            </a:pPr>
            <a:fld id="{9A5F53F6-696D-434A-A879-5E9E2A294FAB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>
              <a:defRPr/>
            </a:pPr>
            <a:fld id="{9918B4C2-F346-46FE-B539-B0CFF5E45F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78CB1-CAF6-49F2-897F-2429E7FDCC26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81992-4457-481E-8669-75F27CD2B9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3D8B3-1B12-4446-9A1F-078012F95B77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FD35E-B138-4512-8EE1-B767337A36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7CF12FB-7C58-4D1B-B46F-9CFF091BA634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AA99ECF-442A-4380-93C0-F9F1A34CB7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>
              <a:defRPr/>
            </a:pPr>
            <a:fld id="{228B1600-5792-4C6C-A7BB-66B54398AFE8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>
              <a:defRPr/>
            </a:pPr>
            <a:fld id="{B5903305-5236-4FA3-B5F4-83C5EACE3C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D080A-2F6A-4999-86A0-72538254C01B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28048-5CB4-4B24-ADA7-DA98E3D911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F2C39-8DE2-419C-A251-EB5F779840AD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A953F-4FA4-4347-8223-668D721E8E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2F30BDD-F6D8-4DD6-B4BD-8E5FD3D81211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15BF6AA-4DD2-4C30-935B-805E9D64EE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26737-92BF-4601-A0E8-24E5F455367B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B68EE-BB46-4C24-AFBF-0630C3C41A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6E4D38D-C3DA-4233-B14D-100A78781875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4625D79-9945-4789-8A38-3F687F5DD0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16C0A31-CF50-4A2E-A8C3-B562F2502CBC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F867867-8763-4ED6-9CED-EFB7467848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9EB1B2-A0D8-4D3D-953D-3A11386808EE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CBD440-8F38-46D0-BCA3-82679CAF3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2m-ferma.ru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hyperlink" Target="mailto:perspektiva152325@yandex.ru" TargetMode="External"/><Relationship Id="rId4" Type="http://schemas.openxmlformats.org/officeDocument/2006/relationships/hyperlink" Target="mailto:fvlap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571472" y="214296"/>
            <a:ext cx="4846625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ООО «ПЕРСПЕКТИВА» </a:t>
            </a:r>
          </a:p>
          <a:p>
            <a:endParaRPr lang="ru-RU" altLang="ru-RU" sz="1500" b="1" dirty="0">
              <a:solidFill>
                <a:srgbClr val="990000"/>
              </a:solidFill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785786" y="857238"/>
            <a:ext cx="7715304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ru-RU" altLang="ru-RU" sz="1600" b="1" dirty="0" smtClean="0">
                <a:solidFill>
                  <a:srgbClr val="333333"/>
                </a:solidFill>
              </a:rPr>
              <a:t>Инвестиционный проект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Строительство молочно-товарного комплекса ООО "Перспектива"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1800 коров с заводом по переработке 10 тонн  молока в смену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 д. Столбищи Тутаевского муниципального района Ярославской области 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rot="5400000" flipH="1" flipV="1">
            <a:off x="179357" y="1606543"/>
            <a:ext cx="92869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3775075" y="4670425"/>
            <a:ext cx="971697" cy="2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ru-RU" altLang="ru-RU" sz="1100" dirty="0" smtClean="0">
                <a:solidFill>
                  <a:srgbClr val="333333"/>
                </a:solidFill>
              </a:rPr>
              <a:t>январь 2023</a:t>
            </a:r>
            <a:endParaRPr lang="ru-RU" altLang="ru-RU" sz="1100" dirty="0">
              <a:solidFill>
                <a:srgbClr val="333333"/>
              </a:solidFill>
            </a:endParaRPr>
          </a:p>
        </p:txBody>
      </p:sp>
      <p:pic>
        <p:nvPicPr>
          <p:cNvPr id="6" name="Рисунок 5" descr="строй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285998"/>
            <a:ext cx="6429420" cy="23498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142976" y="714362"/>
            <a:ext cx="700092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214428"/>
            <a:ext cx="5572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ООО «Перспектива» Тутаевского района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Ярославской области</a:t>
            </a:r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Адрес: 152325, Ярославская область, 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Тутаевский район, д. Столбищи,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ул. Центральная, д.7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Тел./факс (48533) 4-51-27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Сайт: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www.2m-ferma.ru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  <a:hlinkClick r:id="rId3"/>
              </a:rPr>
              <a:t>info@2m-ferma.ru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Bookman Old Style" pitchFamily="18" charset="0"/>
                <a:cs typeface="Times New Roman" pitchFamily="18" charset="0"/>
                <a:hlinkClick r:id="rId4"/>
              </a:rPr>
              <a:t>fvlapk@mail.ru</a:t>
            </a:r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, </a:t>
            </a:r>
            <a:endParaRPr lang="en-US" b="1" dirty="0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b="1" u="sng" dirty="0" smtClean="0">
                <a:latin typeface="Bookman Old Style" pitchFamily="18" charset="0"/>
                <a:cs typeface="Times New Roman" pitchFamily="18" charset="0"/>
                <a:hlinkClick r:id="rId5"/>
              </a:rPr>
              <a:t>perspektiva152325@yandex.ru</a:t>
            </a:r>
            <a:r>
              <a:rPr lang="ru-RU" b="1" u="sng" dirty="0" smtClean="0">
                <a:latin typeface="Bookman Old Style" pitchFamily="18" charset="0"/>
                <a:cs typeface="Times New Roman" pitchFamily="18" charset="0"/>
              </a:rPr>
              <a:t>, </a:t>
            </a:r>
            <a:endParaRPr lang="en-US" b="1" u="sng" dirty="0" smtClean="0">
              <a:latin typeface="Bookman Old Style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endParaRPr lang="ru-RU" b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785800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Контактная информация: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контак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142858"/>
            <a:ext cx="1081106" cy="994533"/>
          </a:xfrm>
          <a:prstGeom prst="rect">
            <a:avLst/>
          </a:prstGeom>
        </p:spPr>
      </p:pic>
      <p:pic>
        <p:nvPicPr>
          <p:cNvPr id="12" name="Рисунок 11" descr="yaroslavskaya_poro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2357436"/>
            <a:ext cx="2262203" cy="13573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214414" y="714362"/>
            <a:ext cx="73581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2</a:t>
            </a:fld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0965" name="TextBox 21"/>
          <p:cNvSpPr txBox="1">
            <a:spLocks noChangeArrowheads="1"/>
          </p:cNvSpPr>
          <p:nvPr/>
        </p:nvSpPr>
        <p:spPr bwMode="auto">
          <a:xfrm>
            <a:off x="4238625" y="782638"/>
            <a:ext cx="4454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r>
              <a:rPr lang="ru-RU" altLang="ru-RU" sz="12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  <a:r>
              <a:rPr lang="ru-RU" altLang="ru-RU" sz="1200" b="1" dirty="0">
                <a:solidFill>
                  <a:srgbClr val="333333"/>
                </a:solidFill>
                <a:latin typeface="Bookman Old Style" pitchFamily="18" charset="0"/>
              </a:rPr>
              <a:t>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63564"/>
              </p:ext>
            </p:extLst>
          </p:nvPr>
        </p:nvGraphicFramePr>
        <p:xfrm>
          <a:off x="4071934" y="1071553"/>
          <a:ext cx="4781550" cy="3816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559"/>
                <a:gridCol w="3171991"/>
              </a:tblGrid>
              <a:tr h="876972"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800000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Название проекта: 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Bookman Old Style" pitchFamily="18" charset="0"/>
                          <a:cs typeface="Arial" pitchFamily="34" charset="0"/>
                        </a:rPr>
                        <a:t>Строительство молочно-товарного комплекса ООО "Перспектива"  </a:t>
                      </a:r>
                    </a:p>
                    <a:p>
                      <a:r>
                        <a:rPr lang="ru-RU" sz="1100" b="1" dirty="0" smtClean="0">
                          <a:latin typeface="Bookman Old Style" pitchFamily="18" charset="0"/>
                          <a:cs typeface="Arial" pitchFamily="34" charset="0"/>
                        </a:rPr>
                        <a:t>на 1800 коров с заводом по переработке 10 тонн  молока в смену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itchFamily="34" charset="0"/>
                        </a:rPr>
                        <a:t> (д.Столбищи)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1848"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800000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Статус земельного участка: 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Собственность ООО «Перспектива»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172"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800000"/>
                        </a:buClr>
                        <a:buSzPct val="130000"/>
                        <a:buFont typeface="Wingdings" panose="05000000000000000000" pitchFamily="2" charset="2"/>
                        <a:buChar char="§"/>
                      </a:pPr>
                      <a:r>
                        <a:rPr lang="ru-RU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Объем инвестиций: 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2 633,14 </a:t>
                      </a:r>
                      <a:r>
                        <a:rPr lang="ru-RU" sz="11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2525">
                <a:tc>
                  <a:txBody>
                    <a:bodyPr/>
                    <a:lstStyle/>
                    <a:p>
                      <a:pPr marL="171450" marR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ct val="13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Этапы реализации: </a:t>
                      </a: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Clr>
                          <a:srgbClr val="800000"/>
                        </a:buClr>
                        <a:buFontTx/>
                        <a:buNone/>
                      </a:pPr>
                      <a:r>
                        <a:rPr lang="ru-RU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- начало реализации проекта: </a:t>
                      </a:r>
                      <a:r>
                        <a:rPr lang="en-US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lang="ru-RU" sz="110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2024г.</a:t>
                      </a:r>
                      <a:endParaRPr lang="ru-RU" sz="110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Clr>
                          <a:srgbClr val="800000"/>
                        </a:buClr>
                        <a:buFontTx/>
                        <a:buNone/>
                      </a:pPr>
                      <a:r>
                        <a:rPr lang="ru-RU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- ввод в эксплуатацию: </a:t>
                      </a:r>
                      <a:r>
                        <a:rPr lang="en-US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lang="ru-RU" sz="110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2025г.</a:t>
                      </a:r>
                      <a:endParaRPr lang="ru-RU" sz="110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Clr>
                          <a:srgbClr val="800000"/>
                        </a:buClr>
                        <a:buFontTx/>
                        <a:buNone/>
                      </a:pPr>
                      <a:r>
                        <a:rPr lang="ru-RU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- выход на проектную мощность:  </a:t>
                      </a:r>
                      <a:r>
                        <a:rPr lang="en-US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10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lang="ru-RU" sz="110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2026г.</a:t>
                      </a:r>
                      <a:endParaRPr lang="ru-RU" sz="110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1848">
                <a:tc>
                  <a:txBody>
                    <a:bodyPr/>
                    <a:lstStyle/>
                    <a:p>
                      <a:pPr marL="171450" marR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ct val="13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Увеличение производственных показателей :</a:t>
                      </a: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увеличение производства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молока с </a:t>
                      </a:r>
                    </a:p>
                    <a:p>
                      <a:r>
                        <a:rPr lang="ru-RU" sz="11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тыс. тонн до  </a:t>
                      </a:r>
                      <a:r>
                        <a:rPr lang="en-US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2 тыс.тонн, </a:t>
                      </a:r>
                    </a:p>
                    <a:p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поголовья коров с </a:t>
                      </a:r>
                      <a:r>
                        <a:rPr lang="ru-RU" sz="11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Arial" panose="020B0604020202020204" pitchFamily="34" charset="0"/>
                        </a:rPr>
                        <a:t>250 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1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ea typeface="+mn-ea"/>
                          <a:cs typeface="Arial" panose="020B0604020202020204" pitchFamily="34" charset="0"/>
                        </a:rPr>
                        <a:t>1800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1848">
                <a:tc>
                  <a:txBody>
                    <a:bodyPr/>
                    <a:lstStyle/>
                    <a:p>
                      <a:pPr marL="171450" marR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ct val="13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Текущий статус работ:</a:t>
                      </a: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решение вопроса с кредитной организацией о получении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льготного инвестиционного кредита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Arial" panose="020B0604020202020204" pitchFamily="34" charset="0"/>
                      </a:endParaRPr>
                    </a:p>
                  </a:txBody>
                  <a:tcPr marL="84456" marR="84456" marT="34288" marB="34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52"/>
            <a:ext cx="3286148" cy="185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проек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8" y="142858"/>
            <a:ext cx="785818" cy="785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86776" y="435770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pic>
        <p:nvPicPr>
          <p:cNvPr id="11" name="Рисунок 10" descr="молзав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000378"/>
            <a:ext cx="3301991" cy="18573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214414" y="714362"/>
            <a:ext cx="73581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3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785800"/>
            <a:ext cx="207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Цели и задачи проекта: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20"/>
          <p:cNvGrpSpPr/>
          <p:nvPr/>
        </p:nvGrpSpPr>
        <p:grpSpPr>
          <a:xfrm>
            <a:off x="428596" y="1214428"/>
            <a:ext cx="4214842" cy="1071570"/>
            <a:chOff x="0" y="459750"/>
            <a:chExt cx="5554959" cy="13688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4065" name="Rectangle 1"/>
          <p:cNvSpPr>
            <a:spLocks noChangeArrowheads="1"/>
          </p:cNvSpPr>
          <p:nvPr/>
        </p:nvSpPr>
        <p:spPr bwMode="auto">
          <a:xfrm>
            <a:off x="500034" y="1357304"/>
            <a:ext cx="4286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7675"/>
            <a:r>
              <a:rPr lang="ru-RU" sz="1200" dirty="0" smtClean="0">
                <a:latin typeface="Bookman Old Style" pitchFamily="18" charset="0"/>
              </a:rPr>
              <a:t>С</a:t>
            </a:r>
            <a:r>
              <a:rPr lang="de-DE" sz="1200" dirty="0" smtClean="0">
                <a:latin typeface="Bookman Old Style" pitchFamily="18" charset="0"/>
              </a:rPr>
              <a:t>троительство современного </a:t>
            </a:r>
            <a:r>
              <a:rPr lang="ru-RU" sz="1200" dirty="0" smtClean="0">
                <a:latin typeface="Bookman Old Style" pitchFamily="18" charset="0"/>
              </a:rPr>
              <a:t>в</a:t>
            </a:r>
            <a:r>
              <a:rPr lang="de-DE" sz="1200" dirty="0" smtClean="0">
                <a:latin typeface="Bookman Old Style" pitchFamily="18" charset="0"/>
              </a:rPr>
              <a:t>ысокотехнологичного молочно-товарного комплекса на </a:t>
            </a:r>
            <a:r>
              <a:rPr lang="de-DE" sz="1200" b="1" dirty="0" smtClean="0">
                <a:latin typeface="Bookman Old Style" pitchFamily="18" charset="0"/>
              </a:rPr>
              <a:t>1800 коров</a:t>
            </a:r>
            <a:r>
              <a:rPr lang="de-DE" sz="1200" dirty="0" smtClean="0">
                <a:latin typeface="Bookman Old Style" pitchFamily="18" charset="0"/>
              </a:rPr>
              <a:t>, </a:t>
            </a:r>
            <a:r>
              <a:rPr lang="ru-RU" sz="1200" dirty="0" smtClean="0">
                <a:latin typeface="Bookman Old Style" pitchFamily="18" charset="0"/>
              </a:rPr>
              <a:t>строительство доильного цеха с установкой типа </a:t>
            </a:r>
            <a:r>
              <a:rPr lang="ru-RU" sz="1200" b="1" dirty="0" smtClean="0">
                <a:latin typeface="Bookman Old Style" pitchFamily="18" charset="0"/>
              </a:rPr>
              <a:t>«Карусель» </a:t>
            </a:r>
            <a:endParaRPr lang="ru-RU" sz="1200" b="1" dirty="0">
              <a:latin typeface="Bookman Old Style" pitchFamily="18" charset="0"/>
            </a:endParaRPr>
          </a:p>
        </p:txBody>
      </p:sp>
      <p:grpSp>
        <p:nvGrpSpPr>
          <p:cNvPr id="23" name="Группа 20"/>
          <p:cNvGrpSpPr/>
          <p:nvPr/>
        </p:nvGrpSpPr>
        <p:grpSpPr>
          <a:xfrm>
            <a:off x="428596" y="2428874"/>
            <a:ext cx="4214842" cy="1062046"/>
            <a:chOff x="0" y="459750"/>
            <a:chExt cx="5554959" cy="136889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0"/>
          <p:cNvGrpSpPr/>
          <p:nvPr/>
        </p:nvGrpSpPr>
        <p:grpSpPr>
          <a:xfrm>
            <a:off x="428596" y="3643320"/>
            <a:ext cx="4214842" cy="1071570"/>
            <a:chOff x="0" y="459750"/>
            <a:chExt cx="5554959" cy="136889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00034" y="2500312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eaLnBrk="1" hangingPunct="1">
              <a:tabLst>
                <a:tab pos="2970213" algn="ctr"/>
                <a:tab pos="5940425" algn="r"/>
              </a:tabLst>
            </a:pPr>
            <a:r>
              <a:rPr lang="ru-RU" sz="1200" dirty="0" smtClean="0">
                <a:latin typeface="Bookman Old Style" pitchFamily="18" charset="0"/>
              </a:rPr>
              <a:t>О</a:t>
            </a:r>
            <a:r>
              <a:rPr lang="de-DE" sz="1200" dirty="0" smtClean="0">
                <a:latin typeface="Bookman Old Style" pitchFamily="18" charset="0"/>
              </a:rPr>
              <a:t>рганизация собственной кормовой базы для производства и поставки на оптовый и розничный </a:t>
            </a:r>
            <a:r>
              <a:rPr lang="de-DE" sz="1200" dirty="0" err="1" smtClean="0">
                <a:latin typeface="Bookman Old Style" pitchFamily="18" charset="0"/>
              </a:rPr>
              <a:t>рынки</a:t>
            </a:r>
            <a:r>
              <a:rPr lang="de-DE" sz="1200" dirty="0" smtClean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сырого </a:t>
            </a:r>
            <a:r>
              <a:rPr lang="de-DE" sz="1200" b="1" dirty="0" err="1" smtClean="0">
                <a:latin typeface="Bookman Old Style" pitchFamily="18" charset="0"/>
              </a:rPr>
              <a:t>молока</a:t>
            </a:r>
            <a:r>
              <a:rPr lang="de-DE" sz="1200" b="1" dirty="0" smtClean="0">
                <a:latin typeface="Bookman Old Style" pitchFamily="18" charset="0"/>
              </a:rPr>
              <a:t>,</a:t>
            </a:r>
            <a:r>
              <a:rPr lang="ru-RU" sz="1200" b="1" dirty="0" smtClean="0">
                <a:latin typeface="Bookman Old Style" pitchFamily="18" charset="0"/>
              </a:rPr>
              <a:t> продуктов его переработки,</a:t>
            </a:r>
            <a:r>
              <a:rPr lang="de-DE" sz="1200" b="1" dirty="0" smtClean="0">
                <a:latin typeface="Bookman Old Style" pitchFamily="18" charset="0"/>
              </a:rPr>
              <a:t> мяса </a:t>
            </a:r>
            <a:r>
              <a:rPr lang="de-DE" sz="1200" dirty="0" smtClean="0">
                <a:latin typeface="Bookman Old Style" pitchFamily="18" charset="0"/>
              </a:rPr>
              <a:t>и племенного молодняка крупного рогатого скота</a:t>
            </a:r>
            <a:r>
              <a:rPr lang="ru-RU" sz="1200" dirty="0" smtClean="0">
                <a:latin typeface="Bookman Old Style" pitchFamily="18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00034" y="3714758"/>
            <a:ext cx="4071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При  выходе на проектную мощность объем реализации молока составит более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12 тыс. тонн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при продуктивности не менее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7000 кг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 молока на 1 корову,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мясо - 394 тонн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2" name="Рисунок 31" descr="карусель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90"/>
            <a:ext cx="2857519" cy="1714332"/>
          </a:xfrm>
          <a:prstGeom prst="rect">
            <a:avLst/>
          </a:prstGeom>
        </p:spPr>
      </p:pic>
      <p:pic>
        <p:nvPicPr>
          <p:cNvPr id="33" name="Рисунок 32" descr="молоко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000378"/>
            <a:ext cx="2857520" cy="1752401"/>
          </a:xfrm>
          <a:prstGeom prst="rect">
            <a:avLst/>
          </a:prstGeom>
        </p:spPr>
      </p:pic>
      <p:pic>
        <p:nvPicPr>
          <p:cNvPr id="34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42858"/>
            <a:ext cx="1274676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286776" y="42862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214414" y="714362"/>
            <a:ext cx="73581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TextBox 21"/>
          <p:cNvSpPr txBox="1">
            <a:spLocks noChangeArrowheads="1"/>
          </p:cNvSpPr>
          <p:nvPr/>
        </p:nvSpPr>
        <p:spPr bwMode="auto">
          <a:xfrm>
            <a:off x="3786183" y="782638"/>
            <a:ext cx="4906968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Качественные критерии проекта:</a:t>
            </a: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286248" y="4286262"/>
            <a:ext cx="3767472" cy="5571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kern="1200" dirty="0" smtClean="0">
                <a:latin typeface="Bookman Old Style" pitchFamily="18" charset="0"/>
                <a:cs typeface="Times New Roman" pitchFamily="18" charset="0"/>
              </a:rPr>
              <a:t>Социальный эффект</a:t>
            </a:r>
          </a:p>
          <a:p>
            <a:pPr marL="342900" lvl="0" indent="15875">
              <a:defRPr/>
            </a:pP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        Создание новых </a:t>
            </a:r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86 рабочих мест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6248" y="2714626"/>
            <a:ext cx="4286280" cy="13573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Скругленный прямоугольник 4"/>
          <p:cNvSpPr/>
          <p:nvPr/>
        </p:nvSpPr>
        <p:spPr>
          <a:xfrm>
            <a:off x="4143372" y="2786064"/>
            <a:ext cx="4572032" cy="114300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Бюджетный эффект</a:t>
            </a:r>
          </a:p>
          <a:p>
            <a:pPr marL="342900" lvl="0" indent="15875">
              <a:defRPr/>
            </a:pPr>
            <a:r>
              <a:rPr lang="ru-RU" sz="11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Увеличение налоговой базы муниципального и областного бюджетов. Планируемые </a:t>
            </a:r>
            <a:r>
              <a:rPr lang="ru-RU" sz="1100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налоговые  отчисления </a:t>
            </a:r>
            <a:r>
              <a:rPr lang="ru-RU" sz="11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в бюджет составит (федеральный и  территориальный уровни):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        </a:t>
            </a:r>
            <a:r>
              <a:rPr lang="ru-RU" altLang="ru-RU" sz="1100" dirty="0" smtClean="0">
                <a:solidFill>
                  <a:srgbClr val="333333"/>
                </a:solidFill>
                <a:latin typeface="Bookman Old Style" pitchFamily="18" charset="0"/>
              </a:rPr>
              <a:t>- областной бюджет: </a:t>
            </a:r>
            <a:r>
              <a:rPr lang="ru-RU" altLang="ru-RU" sz="1100" b="1" dirty="0" smtClean="0">
                <a:solidFill>
                  <a:srgbClr val="333333"/>
                </a:solidFill>
                <a:latin typeface="Bookman Old Style" pitchFamily="18" charset="0"/>
              </a:rPr>
              <a:t>3 млн.руб.</a:t>
            </a:r>
          </a:p>
          <a:p>
            <a:r>
              <a:rPr lang="ru-RU" altLang="ru-RU" sz="1100" dirty="0" smtClean="0">
                <a:solidFill>
                  <a:srgbClr val="333333"/>
                </a:solidFill>
                <a:latin typeface="Bookman Old Style" pitchFamily="18" charset="0"/>
              </a:rPr>
              <a:t>         - местный бюджет: </a:t>
            </a:r>
            <a:r>
              <a:rPr lang="ru-RU" altLang="ru-RU" sz="1100" b="1" dirty="0" smtClean="0">
                <a:solidFill>
                  <a:srgbClr val="333333"/>
                </a:solidFill>
                <a:latin typeface="Bookman Old Style" pitchFamily="18" charset="0"/>
              </a:rPr>
              <a:t>1 </a:t>
            </a:r>
            <a:r>
              <a:rPr lang="ru-RU" altLang="ru-RU" sz="1100" b="1" dirty="0" err="1" smtClean="0">
                <a:solidFill>
                  <a:srgbClr val="333333"/>
                </a:solidFill>
                <a:latin typeface="Bookman Old Style" pitchFamily="18" charset="0"/>
              </a:rPr>
              <a:t>млн.руб</a:t>
            </a:r>
            <a:endParaRPr lang="ru-RU" sz="11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pSp>
        <p:nvGrpSpPr>
          <p:cNvPr id="15" name="Группа 20"/>
          <p:cNvGrpSpPr/>
          <p:nvPr/>
        </p:nvGrpSpPr>
        <p:grpSpPr>
          <a:xfrm>
            <a:off x="4286248" y="1142990"/>
            <a:ext cx="4286280" cy="1428760"/>
            <a:chOff x="0" y="459750"/>
            <a:chExt cx="5554959" cy="13688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500562" y="1142990"/>
            <a:ext cx="400052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man Old Style" pitchFamily="18" charset="0"/>
              </a:rPr>
              <a:t>Содержание проекта</a:t>
            </a:r>
          </a:p>
          <a:p>
            <a:r>
              <a:rPr lang="ru-RU" sz="1100" dirty="0" smtClean="0">
                <a:latin typeface="Bookman Old Style" pitchFamily="18" charset="0"/>
              </a:rPr>
              <a:t>С</a:t>
            </a:r>
            <a:r>
              <a:rPr lang="de-DE" sz="1100" dirty="0" smtClean="0">
                <a:latin typeface="Bookman Old Style" pitchFamily="18" charset="0"/>
              </a:rPr>
              <a:t>овременно</a:t>
            </a:r>
            <a:r>
              <a:rPr lang="ru-RU" sz="1100" dirty="0" smtClean="0">
                <a:latin typeface="Bookman Old Style" pitchFamily="18" charset="0"/>
              </a:rPr>
              <a:t>е,</a:t>
            </a:r>
            <a:r>
              <a:rPr lang="de-DE" sz="1100" dirty="0" smtClean="0">
                <a:latin typeface="Bookman Old Style" pitchFamily="18" charset="0"/>
              </a:rPr>
              <a:t> </a:t>
            </a:r>
            <a:r>
              <a:rPr lang="ru-RU" sz="1100" dirty="0" smtClean="0">
                <a:latin typeface="Bookman Old Style" pitchFamily="18" charset="0"/>
              </a:rPr>
              <a:t>круглогодичное производство молока на</a:t>
            </a:r>
            <a:r>
              <a:rPr lang="de-DE" sz="1100" dirty="0" smtClean="0">
                <a:latin typeface="Bookman Old Style" pitchFamily="18" charset="0"/>
              </a:rPr>
              <a:t> молочно-товарно</a:t>
            </a:r>
            <a:r>
              <a:rPr lang="ru-RU" sz="1100" dirty="0" smtClean="0">
                <a:latin typeface="Bookman Old Style" pitchFamily="18" charset="0"/>
              </a:rPr>
              <a:t>м</a:t>
            </a:r>
            <a:r>
              <a:rPr lang="de-DE" sz="1100" dirty="0" smtClean="0">
                <a:latin typeface="Bookman Old Style" pitchFamily="18" charset="0"/>
              </a:rPr>
              <a:t> комплекс</a:t>
            </a:r>
            <a:r>
              <a:rPr lang="ru-RU" sz="1100" dirty="0" smtClean="0">
                <a:latin typeface="Bookman Old Style" pitchFamily="18" charset="0"/>
              </a:rPr>
              <a:t>е</a:t>
            </a:r>
            <a:r>
              <a:rPr lang="de-DE" sz="1100" dirty="0" smtClean="0">
                <a:latin typeface="Bookman Old Style" pitchFamily="18" charset="0"/>
              </a:rPr>
              <a:t> на </a:t>
            </a:r>
            <a:r>
              <a:rPr lang="de-DE" sz="1100" b="1" dirty="0" smtClean="0">
                <a:latin typeface="Bookman Old Style" pitchFamily="18" charset="0"/>
              </a:rPr>
              <a:t>1800 коров</a:t>
            </a:r>
            <a:r>
              <a:rPr lang="de-DE" sz="1100" dirty="0" smtClean="0">
                <a:latin typeface="Bookman Old Style" pitchFamily="18" charset="0"/>
              </a:rPr>
              <a:t>, </a:t>
            </a:r>
            <a:r>
              <a:rPr lang="ru-RU" sz="1100" dirty="0" smtClean="0">
                <a:latin typeface="Bookman Old Style" pitchFamily="18" charset="0"/>
              </a:rPr>
              <a:t>с использованием высоких технологий.</a:t>
            </a:r>
          </a:p>
          <a:p>
            <a:r>
              <a:rPr lang="ru-RU" sz="1100" b="1" dirty="0" smtClean="0">
                <a:latin typeface="Bookman Old Style" pitchFamily="18" charset="0"/>
              </a:rPr>
              <a:t>Молочный завод с</a:t>
            </a:r>
            <a:r>
              <a:rPr lang="ru-RU" sz="1100" dirty="0" smtClean="0">
                <a:latin typeface="Bookman Old Style" pitchFamily="18" charset="0"/>
              </a:rPr>
              <a:t> переработкой молока на высокопроизводительном оборудовании. </a:t>
            </a:r>
            <a:endParaRPr lang="ru-RU" sz="1100" dirty="0">
              <a:latin typeface="Bookman Old Style" pitchFamily="18" charset="0"/>
            </a:endParaRPr>
          </a:p>
        </p:txBody>
      </p:sp>
      <p:pic>
        <p:nvPicPr>
          <p:cNvPr id="28" name="Рисунок 27" descr="молоде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8"/>
            <a:ext cx="2928958" cy="1947340"/>
          </a:xfrm>
          <a:prstGeom prst="rect">
            <a:avLst/>
          </a:prstGeom>
        </p:spPr>
      </p:pic>
      <p:pic>
        <p:nvPicPr>
          <p:cNvPr id="30" name="Picture 4" descr="http://ullica.ru/wp-content/uploads/2014/10/Ekonom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14046"/>
            <a:ext cx="1142008" cy="8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357700"/>
            <a:ext cx="500066" cy="39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560_korovn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000114"/>
            <a:ext cx="3357554" cy="18886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86776" y="4286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214414" y="714362"/>
            <a:ext cx="73581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5</a:t>
            </a:fld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25813" t="33411" r="24437" b="38013"/>
          <a:stretch>
            <a:fillRect/>
          </a:stretch>
        </p:blipFill>
        <p:spPr>
          <a:xfrm>
            <a:off x="1285852" y="1000114"/>
            <a:ext cx="2928958" cy="1681856"/>
          </a:xfrm>
          <a:prstGeom prst="rect">
            <a:avLst/>
          </a:prstGeom>
          <a:noFill/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716016" y="1430500"/>
            <a:ext cx="3837433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Clr>
                <a:srgbClr val="8000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altLang="ru-RU" sz="1100" b="1" dirty="0" smtClean="0">
                <a:latin typeface="Bookman Old Style" pitchFamily="18" charset="0"/>
                <a:cs typeface="Arial" pitchFamily="34" charset="0"/>
              </a:rPr>
              <a:t>Адрес</a:t>
            </a:r>
            <a:r>
              <a:rPr lang="ru-RU" altLang="ru-RU" sz="1100" b="1" dirty="0">
                <a:latin typeface="Bookman Old Style" pitchFamily="18" charset="0"/>
                <a:cs typeface="Arial" pitchFamily="34" charset="0"/>
              </a:rPr>
              <a:t>: </a:t>
            </a:r>
            <a:r>
              <a:rPr lang="ru-RU" altLang="ru-RU" sz="1100" dirty="0">
                <a:latin typeface="Bookman Old Style" pitchFamily="18" charset="0"/>
                <a:cs typeface="Arial" pitchFamily="34" charset="0"/>
              </a:rPr>
              <a:t>Ярославская область,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Тутаевский район,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д.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Столбищи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;</a:t>
            </a:r>
          </a:p>
          <a:p>
            <a:pPr marL="171450" indent="-171450">
              <a:buClr>
                <a:srgbClr val="800000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en-US" altLang="ru-RU" sz="1100" dirty="0">
              <a:latin typeface="Bookman Old Style" pitchFamily="18" charset="0"/>
              <a:cs typeface="Arial" pitchFamily="34" charset="0"/>
            </a:endParaRPr>
          </a:p>
          <a:p>
            <a:pPr marL="171450" indent="-171450">
              <a:buClr>
                <a:srgbClr val="8000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altLang="ru-RU" sz="1100" b="1" dirty="0">
                <a:latin typeface="Bookman Old Style" pitchFamily="18" charset="0"/>
                <a:cs typeface="Arial" pitchFamily="34" charset="0"/>
              </a:rPr>
              <a:t>S=</a:t>
            </a:r>
            <a:r>
              <a:rPr lang="en-US" altLang="ru-RU" sz="1100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3 478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га</a:t>
            </a:r>
          </a:p>
          <a:p>
            <a:pPr marL="171450" indent="-171450">
              <a:buClr>
                <a:srgbClr val="800000"/>
              </a:buClr>
              <a:buSzPct val="130000"/>
              <a:buFontTx/>
              <a:buChar char="-"/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1 126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га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сельскохозяйственного назначения</a:t>
            </a:r>
            <a:endParaRPr lang="ru-RU" altLang="ru-RU" sz="1100" dirty="0" smtClean="0">
              <a:latin typeface="Bookman Old Style" pitchFamily="18" charset="0"/>
              <a:cs typeface="Arial" pitchFamily="34" charset="0"/>
            </a:endParaRPr>
          </a:p>
          <a:p>
            <a:pPr>
              <a:buClr>
                <a:srgbClr val="800000"/>
              </a:buClr>
              <a:buSzPct val="130000"/>
              <a:defRPr/>
            </a:pPr>
            <a:r>
              <a:rPr lang="ru-RU" altLang="ru-RU" sz="1100" dirty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   - 972 га в собственности, 154 га в аренде</a:t>
            </a:r>
            <a:endParaRPr lang="ru-RU" altLang="ru-RU" sz="1100" dirty="0" smtClean="0">
              <a:latin typeface="Bookman Old Style" pitchFamily="18" charset="0"/>
              <a:cs typeface="Arial" pitchFamily="34" charset="0"/>
            </a:endParaRPr>
          </a:p>
          <a:p>
            <a:pPr marL="171450" indent="-171450">
              <a:buClr>
                <a:srgbClr val="800000"/>
              </a:buClr>
              <a:buSzPct val="130000"/>
              <a:buFontTx/>
              <a:buChar char="-"/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2 352 га леса в аренде</a:t>
            </a:r>
            <a:endParaRPr lang="ru-RU" altLang="ru-RU" sz="1100" dirty="0" smtClean="0">
              <a:latin typeface="Bookman Old Style" pitchFamily="18" charset="0"/>
              <a:cs typeface="Arial" pitchFamily="34" charset="0"/>
            </a:endParaRPr>
          </a:p>
          <a:p>
            <a:pPr marL="171450" indent="-171450">
              <a:buClr>
                <a:srgbClr val="800000"/>
              </a:buClr>
              <a:buSzPct val="130000"/>
              <a:defRPr/>
            </a:pPr>
            <a:endParaRPr lang="ru-RU" altLang="ru-RU" sz="1100" dirty="0">
              <a:latin typeface="Bookman Old Style" pitchFamily="18" charset="0"/>
              <a:cs typeface="Arial" pitchFamily="34" charset="0"/>
            </a:endParaRPr>
          </a:p>
          <a:p>
            <a:pPr marL="228600" indent="-228600">
              <a:buClr>
                <a:srgbClr val="8000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ru-RU" altLang="ru-RU" sz="1100" b="1" dirty="0">
                <a:latin typeface="Bookman Old Style" pitchFamily="18" charset="0"/>
                <a:cs typeface="Arial" pitchFamily="34" charset="0"/>
              </a:rPr>
              <a:t>Характеристики земельного участка</a:t>
            </a:r>
            <a:r>
              <a:rPr lang="ru-RU" altLang="ru-RU" sz="1100" dirty="0">
                <a:latin typeface="Bookman Old Style" pitchFamily="18" charset="0"/>
                <a:cs typeface="Arial" pitchFamily="34" charset="0"/>
              </a:rPr>
              <a:t>:</a:t>
            </a:r>
          </a:p>
          <a:p>
            <a:pPr algn="just">
              <a:defRPr/>
            </a:pPr>
            <a:r>
              <a:rPr lang="ru-RU" altLang="ru-RU" sz="1100" dirty="0">
                <a:latin typeface="Bookman Old Style" pitchFamily="18" charset="0"/>
                <a:cs typeface="Arial" pitchFamily="34" charset="0"/>
              </a:rPr>
              <a:t>Расстояние до ближайших населенных пунктов: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г. Тутаев - 18 </a:t>
            </a:r>
            <a:r>
              <a:rPr lang="ru-RU" altLang="ru-RU" sz="1100" dirty="0">
                <a:latin typeface="Bookman Old Style" pitchFamily="18" charset="0"/>
                <a:cs typeface="Arial" pitchFamily="34" charset="0"/>
              </a:rPr>
              <a:t>км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;</a:t>
            </a:r>
            <a:endParaRPr lang="en-US" altLang="ru-RU" sz="1100" dirty="0" smtClean="0">
              <a:latin typeface="Bookman Old Style" pitchFamily="18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г. Рыбинск – 32 км;</a:t>
            </a:r>
            <a:endParaRPr lang="ru-RU" altLang="ru-RU" sz="1100" dirty="0">
              <a:latin typeface="Bookman Old Style" pitchFamily="18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г. Ярославль - 56 км;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г. Москва – 272 км.</a:t>
            </a:r>
            <a:endParaRPr lang="ru-RU" altLang="ru-RU" sz="1100" dirty="0">
              <a:latin typeface="Bookman Old Style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Территориальное </a:t>
            </a:r>
            <a:r>
              <a:rPr lang="ru-RU" altLang="ru-RU" sz="1100" dirty="0">
                <a:latin typeface="Bookman Old Style" pitchFamily="18" charset="0"/>
                <a:cs typeface="Arial" pitchFamily="34" charset="0"/>
              </a:rPr>
              <a:t>расположение земельного участка позволяет обеспечить площадку </a:t>
            </a:r>
            <a:r>
              <a:rPr lang="ru-RU" altLang="ru-RU" sz="1100" dirty="0" smtClean="0">
                <a:latin typeface="Bookman Old Style" pitchFamily="18" charset="0"/>
                <a:cs typeface="Arial" pitchFamily="34" charset="0"/>
              </a:rPr>
              <a:t>природным газом, электроэнергией и водой.</a:t>
            </a:r>
            <a:endParaRPr lang="ru-RU" altLang="ru-RU" sz="11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785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Земельный участок для реализации проекта: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столбищ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786064"/>
            <a:ext cx="3071834" cy="1998542"/>
          </a:xfrm>
          <a:prstGeom prst="rect">
            <a:avLst/>
          </a:prstGeom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14296"/>
            <a:ext cx="714380" cy="7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86776" y="4286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20"/>
          <p:cNvGrpSpPr/>
          <p:nvPr/>
        </p:nvGrpSpPr>
        <p:grpSpPr>
          <a:xfrm>
            <a:off x="357158" y="3429006"/>
            <a:ext cx="3143272" cy="928694"/>
            <a:chOff x="0" y="459750"/>
            <a:chExt cx="5554959" cy="13688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 bwMode="auto">
          <a:xfrm>
            <a:off x="1142976" y="714362"/>
            <a:ext cx="728667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6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40965" name="TextBox 21"/>
          <p:cNvSpPr txBox="1">
            <a:spLocks noChangeArrowheads="1"/>
          </p:cNvSpPr>
          <p:nvPr/>
        </p:nvSpPr>
        <p:spPr bwMode="auto">
          <a:xfrm>
            <a:off x="4238625" y="782638"/>
            <a:ext cx="2190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altLang="ru-RU" sz="1200" b="1" dirty="0" smtClean="0">
                <a:solidFill>
                  <a:srgbClr val="333333"/>
                </a:solidFill>
              </a:rPr>
              <a:t>Современные технологии:</a:t>
            </a:r>
            <a:endParaRPr lang="ru-RU" altLang="ru-RU" sz="1200" b="1" dirty="0">
              <a:solidFill>
                <a:srgbClr val="333333"/>
              </a:solidFill>
            </a:endParaRP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C:\Documents and Settings\user\Рабочий стол\ПРЕЗЕНТАЦИЯ\телят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1071552"/>
            <a:ext cx="2857520" cy="1643074"/>
          </a:xfr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357188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Система содержания телят в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индивидуальных домиках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возрасте 0-2 месяца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" name="Picture 2" descr="C:\Documents and Settings\user\Рабочий стол\ПРЕЗЕНТАЦИЯ\веримикс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86512" y="1000114"/>
            <a:ext cx="2357453" cy="1783864"/>
          </a:xfrm>
          <a:noFill/>
        </p:spPr>
      </p:pic>
      <p:pic>
        <p:nvPicPr>
          <p:cNvPr id="16" name="Picture 5" descr="C:\Documents and Settings\user\Рабочий стол\ПРЕЗЕНТАЦИЯ\система управления стадом.jpeg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57686" y="2928940"/>
            <a:ext cx="3015245" cy="1868497"/>
          </a:xfrm>
          <a:prstGeom prst="rect">
            <a:avLst/>
          </a:prstGeom>
          <a:noFill/>
        </p:spPr>
      </p:pic>
      <p:grpSp>
        <p:nvGrpSpPr>
          <p:cNvPr id="19" name="Группа 20"/>
          <p:cNvGrpSpPr/>
          <p:nvPr/>
        </p:nvGrpSpPr>
        <p:grpSpPr>
          <a:xfrm>
            <a:off x="357158" y="1285866"/>
            <a:ext cx="3071834" cy="571504"/>
            <a:chOff x="0" y="459750"/>
            <a:chExt cx="5554959" cy="136889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71472" y="1357304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Автоматизированное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управление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стадом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grpSp>
        <p:nvGrpSpPr>
          <p:cNvPr id="23" name="Группа 20"/>
          <p:cNvGrpSpPr/>
          <p:nvPr/>
        </p:nvGrpSpPr>
        <p:grpSpPr>
          <a:xfrm>
            <a:off x="357158" y="2214560"/>
            <a:ext cx="3071834" cy="857256"/>
            <a:chOff x="0" y="459750"/>
            <a:chExt cx="5554959" cy="136889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45975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00034" y="228599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FontTx/>
              <a:buNone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Кормление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сбалансированными  кормосмесями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 использованием </a:t>
            </a:r>
          </a:p>
          <a:p>
            <a:pPr marL="0">
              <a:buFontTx/>
              <a:buNone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кормосмесителей-раздатчиков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8" name="Рисунок 27" descr="технологи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214296"/>
            <a:ext cx="736456" cy="7143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86776" y="4286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214414" y="714362"/>
            <a:ext cx="73581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7</a:t>
            </a:fld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0965" name="TextBox 21"/>
          <p:cNvSpPr txBox="1">
            <a:spLocks noChangeArrowheads="1"/>
          </p:cNvSpPr>
          <p:nvPr/>
        </p:nvSpPr>
        <p:spPr bwMode="auto">
          <a:xfrm>
            <a:off x="4238625" y="782638"/>
            <a:ext cx="44545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r>
              <a:rPr lang="ru-RU" altLang="ru-RU" sz="1200" b="1" dirty="0" smtClean="0">
                <a:solidFill>
                  <a:srgbClr val="333333"/>
                </a:solidFill>
              </a:rPr>
              <a:t>Финансирование </a:t>
            </a:r>
            <a:r>
              <a:rPr lang="ru-RU" altLang="ru-RU" sz="1200" b="1" dirty="0">
                <a:solidFill>
                  <a:srgbClr val="333333"/>
                </a:solidFill>
              </a:rPr>
              <a:t>проекта:</a:t>
            </a: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63958"/>
              </p:ext>
            </p:extLst>
          </p:nvPr>
        </p:nvGraphicFramePr>
        <p:xfrm>
          <a:off x="4214810" y="1108690"/>
          <a:ext cx="3929090" cy="366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071570"/>
              </a:tblGrid>
              <a:tr h="6764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Инвестиционный план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Стоимость тыс. руб.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  <a:tr h="58293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Строительство комплекса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и молокозавода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629 888,7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  <a:tr h="4056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Технологическое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оборудование 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485 129,72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  <a:tr h="4056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Сельскохозяйственная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техника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100 000,00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  <a:tr h="40567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Племенной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скот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1800 голов)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324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000,00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  <a:tr h="41852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Отвод земельного участка и </a:t>
                      </a:r>
                    </a:p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оформление его в собственность 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  <a:tr h="74735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Объекты подсобного назначения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Потребность в инвестициях -</a:t>
                      </a:r>
                      <a:r>
                        <a:rPr lang="ru-RU" sz="1100" b="1" baseline="0" dirty="0" smtClean="0">
                          <a:solidFill>
                            <a:srgbClr val="CC33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C3300"/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2 633 142,82 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man Old Style" pitchFamily="18" charset="0"/>
                          <a:cs typeface="Times New Roman" pitchFamily="18" charset="0"/>
                        </a:rPr>
                        <a:t>9 124,33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джон д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500180"/>
            <a:ext cx="2071702" cy="1553777"/>
          </a:xfrm>
          <a:prstGeom prst="rect">
            <a:avLst/>
          </a:prstGeom>
        </p:spPr>
      </p:pic>
      <p:pic>
        <p:nvPicPr>
          <p:cNvPr id="12" name="Рисунок 11" descr="племско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786064"/>
            <a:ext cx="2308865" cy="1538281"/>
          </a:xfrm>
          <a:prstGeom prst="rect">
            <a:avLst/>
          </a:prstGeom>
        </p:spPr>
      </p:pic>
      <p:pic>
        <p:nvPicPr>
          <p:cNvPr id="13" name="Рисунок 12" descr="молокозаво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785800"/>
            <a:ext cx="2071702" cy="138113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321571" y="1821651"/>
            <a:ext cx="357190" cy="1588"/>
          </a:xfrm>
          <a:prstGeom prst="line">
            <a:avLst/>
          </a:prstGeom>
          <a:ln w="63500" cap="sq" cmpd="sng">
            <a:solidFill>
              <a:schemeClr val="bg1"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1" idx="0"/>
          </p:cNvCxnSpPr>
          <p:nvPr/>
        </p:nvCxnSpPr>
        <p:spPr>
          <a:xfrm>
            <a:off x="1857356" y="1500180"/>
            <a:ext cx="1035851" cy="1588"/>
          </a:xfrm>
          <a:prstGeom prst="line">
            <a:avLst/>
          </a:prstGeom>
          <a:ln w="63500">
            <a:solidFill>
              <a:schemeClr val="bg1">
                <a:lumMod val="95000"/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финансирова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714758"/>
            <a:ext cx="2214578" cy="1245700"/>
          </a:xfrm>
          <a:prstGeom prst="rect">
            <a:avLst/>
          </a:prstGeom>
        </p:spPr>
      </p:pic>
      <p:pic>
        <p:nvPicPr>
          <p:cNvPr id="20" name="Picture 2" descr="http://mtlkerch.ru/wp-content/uploads/2016/03/1000px-Emblem-money.svg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142858"/>
            <a:ext cx="857256" cy="85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86776" y="4286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а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502"/>
            <a:ext cx="2874532" cy="2071684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 bwMode="auto">
          <a:xfrm>
            <a:off x="1142976" y="714362"/>
            <a:ext cx="750099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8</a:t>
            </a:fld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0965" name="TextBox 21"/>
          <p:cNvSpPr txBox="1">
            <a:spLocks noChangeArrowheads="1"/>
          </p:cNvSpPr>
          <p:nvPr/>
        </p:nvSpPr>
        <p:spPr bwMode="auto">
          <a:xfrm>
            <a:off x="3428992" y="785800"/>
            <a:ext cx="4643470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altLang="ru-RU" sz="1200" b="1" dirty="0" smtClean="0">
                <a:solidFill>
                  <a:srgbClr val="333333"/>
                </a:solidFill>
              </a:rPr>
              <a:t>Сроки строительства основных объектов:</a:t>
            </a:r>
            <a:endParaRPr lang="ru-RU" altLang="ru-RU" sz="1200" b="1" dirty="0">
              <a:solidFill>
                <a:srgbClr val="333333"/>
              </a:solidFill>
            </a:endParaRP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стро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42858"/>
            <a:ext cx="1300489" cy="857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86776" y="4286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2" name="Рисунок 11" descr="мт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928676"/>
            <a:ext cx="3214710" cy="2176011"/>
          </a:xfrm>
          <a:prstGeom prst="rect">
            <a:avLst/>
          </a:prstGeom>
        </p:spPr>
      </p:pic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24691"/>
              </p:ext>
            </p:extLst>
          </p:nvPr>
        </p:nvGraphicFramePr>
        <p:xfrm>
          <a:off x="3643306" y="1071552"/>
          <a:ext cx="4572032" cy="33575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00734"/>
                <a:gridCol w="825288"/>
                <a:gridCol w="825288"/>
                <a:gridCol w="820722"/>
              </a:tblGrid>
              <a:tr h="562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ОбЪект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Дата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начала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Дата окончания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Стоимость  тыс. руб.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2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Коровник №1 (222,0х37,5)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93 789,84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475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Доильно-молочный блок 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и 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родильное отделение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cs typeface="+mn-cs"/>
                        </a:rPr>
                        <a:t>125 232,82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34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Коровник №2 (162,0х37,5)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81 454,24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28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Коровник №3 (162,0х37,5)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81 454,24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28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Телятник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№1 (1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62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,0х3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4,5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68 339,0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349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Переходные галереи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(456 кв.м)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7 728,0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28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Силосные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kumimoji="0" lang="de-DE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траншеи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-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1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kumimoji="0" lang="de-DE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ед</a:t>
                      </a:r>
                      <a:r>
                        <a:rPr kumimoji="0" lang="de-DE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75 699,52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  <a:tr h="28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Санпропускник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01.04.2026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10 222,2</a:t>
                      </a:r>
                    </a:p>
                  </a:txBody>
                  <a:tcPr marL="45720" marR="45720" anchor="b" horzOverflow="overflow"/>
                </a:tc>
              </a:tr>
              <a:tr h="28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ookman Old Style" pitchFamily="18" charset="0"/>
                        </a:rPr>
                        <a:t>Итого: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543 919,86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/>
                </a:tc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 rot="5400000">
            <a:off x="-857288" y="2000246"/>
            <a:ext cx="2143140" cy="1588"/>
          </a:xfrm>
          <a:prstGeom prst="line">
            <a:avLst/>
          </a:prstGeom>
          <a:ln w="47625" cap="rnd"/>
          <a:effectLst>
            <a:outerShdw blurRad="50800" dist="63500" dir="73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4282" y="3071816"/>
            <a:ext cx="1214446" cy="1588"/>
          </a:xfrm>
          <a:prstGeom prst="line">
            <a:avLst/>
          </a:prstGeom>
          <a:ln w="50800" cap="rnd"/>
          <a:effectLst>
            <a:outerShdw blurRad="50800" dist="50800" dir="29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00828" y="3999716"/>
            <a:ext cx="1857388" cy="1588"/>
          </a:xfrm>
          <a:prstGeom prst="line">
            <a:avLst/>
          </a:prstGeom>
          <a:ln w="508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28728" y="4929204"/>
            <a:ext cx="2857520" cy="1588"/>
          </a:xfrm>
          <a:prstGeom prst="line">
            <a:avLst/>
          </a:prstGeom>
          <a:ln w="50800" cap="rnd"/>
          <a:effectLst>
            <a:outerShdw blurRad="50800" dist="50800" dir="30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 bwMode="auto">
          <a:xfrm>
            <a:off x="1142976" y="714362"/>
            <a:ext cx="650085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899275" y="4808538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1890B-B68A-4E1A-9B51-D5802BBD245E}" type="slidenum">
              <a:rPr lang="ru-RU" altLang="ru-RU" smtClean="0">
                <a:latin typeface="Arial" charset="0"/>
                <a:cs typeface="Arial" charset="0"/>
              </a:rPr>
              <a:pPr/>
              <a:t>9</a:t>
            </a:fld>
            <a:endParaRPr lang="ru-RU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0965" name="TextBox 21"/>
          <p:cNvSpPr txBox="1">
            <a:spLocks noChangeArrowheads="1"/>
          </p:cNvSpPr>
          <p:nvPr/>
        </p:nvSpPr>
        <p:spPr bwMode="auto">
          <a:xfrm>
            <a:off x="3071803" y="782638"/>
            <a:ext cx="4929222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altLang="ru-RU" sz="1200" b="1" dirty="0" smtClean="0">
                <a:solidFill>
                  <a:srgbClr val="333333"/>
                </a:solidFill>
              </a:rPr>
              <a:t>Молочный завод с переработкой 10 тонн молока в сутки: </a:t>
            </a:r>
            <a:endParaRPr lang="ru-RU" altLang="ru-RU" sz="1200" b="1" dirty="0">
              <a:solidFill>
                <a:srgbClr val="333333"/>
              </a:solidFill>
            </a:endParaRPr>
          </a:p>
        </p:txBody>
      </p:sp>
      <p:sp>
        <p:nvSpPr>
          <p:cNvPr id="40992" name="TextBox 2"/>
          <p:cNvSpPr txBox="1">
            <a:spLocks noChangeArrowheads="1"/>
          </p:cNvSpPr>
          <p:nvPr/>
        </p:nvSpPr>
        <p:spPr bwMode="auto">
          <a:xfrm>
            <a:off x="1071538" y="285734"/>
            <a:ext cx="2601928" cy="3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500" b="1" dirty="0">
                <a:solidFill>
                  <a:srgbClr val="C00000"/>
                </a:solidFill>
              </a:rPr>
              <a:t>ООО </a:t>
            </a:r>
            <a:r>
              <a:rPr lang="ru-RU" altLang="ru-RU" sz="1500" b="1" dirty="0" smtClean="0">
                <a:solidFill>
                  <a:srgbClr val="C00000"/>
                </a:solidFill>
              </a:rPr>
              <a:t>«ПЕРСПЕКТИВА»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857752" y="1000114"/>
          <a:ext cx="3643338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592"/>
                <a:gridCol w="690373"/>
                <a:gridCol w="690373"/>
              </a:tblGrid>
              <a:tr h="276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Молоко крупного рогатого скота сырое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тонн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7000</a:t>
                      </a:r>
                      <a:endParaRPr lang="ru-RU" sz="11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Молоко пастеризованное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тонн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3140</a:t>
                      </a:r>
                      <a:endParaRPr lang="ru-RU" sz="11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Кисломолочные напитки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тонн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3480</a:t>
                      </a:r>
                      <a:endParaRPr lang="ru-RU" sz="11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Творог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Bookman Old Style" pitchFamily="18" charset="0"/>
                        </a:rPr>
                        <a:t>тонн</a:t>
                      </a:r>
                      <a:endParaRPr lang="ru-RU" sz="11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288</a:t>
                      </a:r>
                      <a:endParaRPr lang="ru-RU" sz="11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Сметана</a:t>
                      </a:r>
                      <a:endParaRPr lang="ru-RU" sz="1100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latin typeface="Bookman Old Style" pitchFamily="18" charset="0"/>
                        </a:rPr>
                        <a:t>тонн</a:t>
                      </a:r>
                      <a:endParaRPr lang="ru-RU" sz="110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Bookman Old Style" pitchFamily="18" charset="0"/>
                        </a:rPr>
                        <a:t>408</a:t>
                      </a:r>
                      <a:endParaRPr lang="ru-RU" sz="1100" b="1" dirty="0"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" name="Рисунок 29" descr="моло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000378"/>
            <a:ext cx="5004011" cy="1654947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1214414" y="4314142"/>
            <a:ext cx="3109757" cy="829358"/>
            <a:chOff x="-284870" y="-224700"/>
            <a:chExt cx="5773005" cy="1986525"/>
          </a:xfrm>
        </p:grpSpPr>
        <p:sp>
          <p:nvSpPr>
            <p:cNvPr id="14" name="Скругленный прямоугольник 4"/>
            <p:cNvSpPr/>
            <p:nvPr/>
          </p:nvSpPr>
          <p:spPr>
            <a:xfrm>
              <a:off x="66824" y="526574"/>
              <a:ext cx="5421311" cy="123525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Ø"/>
              </a:pP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284870" y="-224700"/>
              <a:ext cx="5554959" cy="1368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11" name="Прямоугольник 10"/>
          <p:cNvSpPr/>
          <p:nvPr/>
        </p:nvSpPr>
        <p:spPr>
          <a:xfrm>
            <a:off x="1285852" y="4357700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Широкий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ассортимент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выпускаемой продукции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1" name="Picture 253" descr="milk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857238"/>
            <a:ext cx="2000264" cy="3327290"/>
          </a:xfrm>
          <a:prstGeom prst="rect">
            <a:avLst/>
          </a:prstGeom>
          <a:noFill/>
        </p:spPr>
      </p:pic>
      <p:pic>
        <p:nvPicPr>
          <p:cNvPr id="32" name="Рисунок 31" descr="молзавод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142858"/>
            <a:ext cx="874876" cy="8748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86776" y="4286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24700</TotalTime>
  <Words>730</Words>
  <Application>Microsoft Office PowerPoint</Application>
  <PresentationFormat>Экран (16:9)</PresentationFormat>
  <Paragraphs>184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Олонцев Алексей Владимирович</dc:creator>
  <cp:lastModifiedBy>Пользователь</cp:lastModifiedBy>
  <cp:revision>2124</cp:revision>
  <cp:lastPrinted>2017-04-25T14:28:57Z</cp:lastPrinted>
  <dcterms:created xsi:type="dcterms:W3CDTF">2015-12-21T06:28:05Z</dcterms:created>
  <dcterms:modified xsi:type="dcterms:W3CDTF">2023-08-03T09:35:35Z</dcterms:modified>
</cp:coreProperties>
</file>